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D035B-090A-4BC1-967A-17104FB17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4298C0-1262-4871-AF50-70E4E7C219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E3B7D-6D2E-404F-8313-5C8F10F4F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52E1B-BCE5-49BB-A2E0-76F3E49DC7F6}" type="datetimeFigureOut">
              <a:rPr lang="en-ZA" smtClean="0"/>
              <a:t>2024/04/30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AE0DA-A8D1-45B6-B4EB-A805A5FCD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E61098-51B5-42A7-B047-CFFC0A96C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83046-4912-4847-9C3B-6F167A3C469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0519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49602-C735-4248-A92F-F0FBBE325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1DD222-39F7-445D-B492-181643C4E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9AFB7F-C4AC-42B4-A564-214B6D9B3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52E1B-BCE5-49BB-A2E0-76F3E49DC7F6}" type="datetimeFigureOut">
              <a:rPr lang="en-ZA" smtClean="0"/>
              <a:t>2024/04/30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1BD84-AD42-4087-8FCC-30A46F8F9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A56701-81E3-437E-8F0D-A4821340C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83046-4912-4847-9C3B-6F167A3C469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04133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DC476C-00D8-4C7A-B780-8469346877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3B1BD9-CBF1-406D-80FA-C46C82A335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05E91-352E-42CC-81FC-1BF992E56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52E1B-BCE5-49BB-A2E0-76F3E49DC7F6}" type="datetimeFigureOut">
              <a:rPr lang="en-ZA" smtClean="0"/>
              <a:t>2024/04/30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31977-53D6-4895-835A-01EEDFAA5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72E82-720C-41E8-B6D5-E9CDB372F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83046-4912-4847-9C3B-6F167A3C469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32029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65CDA-B059-4318-A2FD-606992099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DC387-7DEF-4404-8F42-0DDFEC1FB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30CF43-CD21-4520-8D01-2B4621698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52E1B-BCE5-49BB-A2E0-76F3E49DC7F6}" type="datetimeFigureOut">
              <a:rPr lang="en-ZA" smtClean="0"/>
              <a:t>2024/04/30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8F949A-0261-437B-BA89-9503EE243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41DF-255B-4D13-A91E-2691CEACE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83046-4912-4847-9C3B-6F167A3C469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14336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657CF-F7AA-4A8F-8722-8896B4FEE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E4EE60-C5FD-4511-A158-B4649584D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98742-CFB3-49E7-B550-687E85C5D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52E1B-BCE5-49BB-A2E0-76F3E49DC7F6}" type="datetimeFigureOut">
              <a:rPr lang="en-ZA" smtClean="0"/>
              <a:t>2024/04/30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EFDAE-113C-4217-91F8-DFF39C91D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80A8B6-5239-4FC6-9D0C-36092B82B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83046-4912-4847-9C3B-6F167A3C469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09248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6A38A-20B4-40EB-84B3-5D8FE7E11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542E-5AAF-40A8-81DD-A05DA6727F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BE3EBE-508B-42C5-98C6-DF479C6ED6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28722D-3234-47CE-B224-B73EDA796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52E1B-BCE5-49BB-A2E0-76F3E49DC7F6}" type="datetimeFigureOut">
              <a:rPr lang="en-ZA" smtClean="0"/>
              <a:t>2024/04/30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BB301D-F0D2-432D-B89B-0A2625748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3C7DA6-3F34-44F8-9B9D-2E5CA002B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83046-4912-4847-9C3B-6F167A3C469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09854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9D7D4-72E2-45E9-BD4D-3603F8299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026267-3F39-4733-857B-77F7F304A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2DE54B-5CD7-4E98-8881-9C5469B05B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A73390-A0A4-42DB-A323-8C54FBE6E8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12C44B-69E2-443B-8E82-C6996B4EE8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4E9F04-BC1C-4614-8D1B-DFE711DBB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52E1B-BCE5-49BB-A2E0-76F3E49DC7F6}" type="datetimeFigureOut">
              <a:rPr lang="en-ZA" smtClean="0"/>
              <a:t>2024/04/30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BFE612-8CB2-4FD0-8EAE-0416F16BD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78F42C-EEC7-45D7-851F-F5A536F62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83046-4912-4847-9C3B-6F167A3C469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80216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833D9-9584-4165-BEC0-8A3D077FE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F7522B-0D48-4689-80B2-D64D296DA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52E1B-BCE5-49BB-A2E0-76F3E49DC7F6}" type="datetimeFigureOut">
              <a:rPr lang="en-ZA" smtClean="0"/>
              <a:t>2024/04/30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01AD98-FECD-48E7-BE0C-9ED8FCCB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765397-2133-4387-B556-FB155A96C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83046-4912-4847-9C3B-6F167A3C469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80499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B9DD38-522B-4DCD-A6CE-BC87D0218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52E1B-BCE5-49BB-A2E0-76F3E49DC7F6}" type="datetimeFigureOut">
              <a:rPr lang="en-ZA" smtClean="0"/>
              <a:t>2024/04/30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66B6C1-D10A-469F-829D-0061CDE46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B39338-9083-41E4-A901-95ED34658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83046-4912-4847-9C3B-6F167A3C469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43673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AF8DB-4E04-4DB2-898B-0B2D44B9C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D636D-D42E-4389-BB2A-BEDD9DD85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8A7595-E64F-461D-A8BE-60C26B8315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ECEDCE-02BF-4178-853F-A765C37C8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52E1B-BCE5-49BB-A2E0-76F3E49DC7F6}" type="datetimeFigureOut">
              <a:rPr lang="en-ZA" smtClean="0"/>
              <a:t>2024/04/30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8B1980-21F7-4550-95FF-025B4B596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3F277F-0B20-4E1D-8AB7-131C3A4B0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83046-4912-4847-9C3B-6F167A3C469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23171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F5F96-B787-4A32-A854-B627C3392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03778D-60F0-4617-A3D7-6EF4B97E3C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BE42E4-A972-46A1-97E9-846A1C6E83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E19C60-FD7B-4EF1-BDEA-7ED8DBEB6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52E1B-BCE5-49BB-A2E0-76F3E49DC7F6}" type="datetimeFigureOut">
              <a:rPr lang="en-ZA" smtClean="0"/>
              <a:t>2024/04/30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06D45D-3E18-4ED0-9E0B-0347BC211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F54E30-A2F9-4B9D-929A-CC64244F5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83046-4912-4847-9C3B-6F167A3C469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52255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D67B2A-009A-4FC6-B7E5-4C714194F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DF45D2-587D-41CD-94A4-46200D160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99B313-B7D6-44A6-8179-84EA5AA4C7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52E1B-BCE5-49BB-A2E0-76F3E49DC7F6}" type="datetimeFigureOut">
              <a:rPr lang="en-ZA" smtClean="0"/>
              <a:t>2024/04/30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8A3283-BC49-427B-83BC-4758E71CE1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5AD79-A93A-4CA7-8C13-FFC8F38C1C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83046-4912-4847-9C3B-6F167A3C469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0538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mhiriskengineers.com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26">
            <a:extLst>
              <a:ext uri="{FF2B5EF4-FFF2-40B4-BE49-F238E27FC236}">
                <a16:creationId xmlns:a16="http://schemas.microsoft.com/office/drawing/2014/main" id="{D462EE7E-14DF-497D-AE08-F6623DB88E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D1811C-E0BD-4802-BD04-05FFA75BAA78}"/>
              </a:ext>
            </a:extLst>
          </p:cNvPr>
          <p:cNvSpPr txBox="1"/>
          <p:nvPr/>
        </p:nvSpPr>
        <p:spPr>
          <a:xfrm>
            <a:off x="7989259" y="891540"/>
            <a:ext cx="3507415" cy="13466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>
                <a:latin typeface="+mj-lt"/>
                <a:ea typeface="+mj-ea"/>
                <a:cs typeface="+mj-cs"/>
              </a:rPr>
              <a:t>Will you fly again?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32" name="Rectangle 28">
            <a:extLst>
              <a:ext uri="{FF2B5EF4-FFF2-40B4-BE49-F238E27FC236}">
                <a16:creationId xmlns:a16="http://schemas.microsoft.com/office/drawing/2014/main" id="{A2CBBA37-ED57-439D-B76E-5DF571201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385D906-DC3C-4AD2-B5A3-AE0843A31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0095" y="3178051"/>
            <a:ext cx="2922694" cy="2374689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6F46E15-8184-4066-ADD0-092E9E9B8D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4993" y="726370"/>
            <a:ext cx="2512898" cy="2374689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D6A9339-C207-4A4E-B7B2-0D01D72C4E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6082" y="3035847"/>
            <a:ext cx="2904903" cy="2374688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FF852FA-DB41-4DF3-950B-96DA0D88CD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1430" y="1081872"/>
            <a:ext cx="2989932" cy="1651937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ECBD4446-D751-4D4C-9149-B6407BD4361C}"/>
              </a:ext>
            </a:extLst>
          </p:cNvPr>
          <p:cNvSpPr txBox="1"/>
          <p:nvPr/>
        </p:nvSpPr>
        <p:spPr>
          <a:xfrm>
            <a:off x="7735100" y="1540918"/>
            <a:ext cx="3507415" cy="364508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00" b="1" dirty="0"/>
              <a:t>FINDINGS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The aircraft were dispatched in an unairworthy condition • work completed was not identified or raised on task cards • removed items were not identified and stored in approved areas • a general lack of compliance with the procedures during the maintenance and inspection • staff participated in practices and procedures that were not approved • management personnel failed to ensure the adherence to approved procedures the quality assurance programs in place were not effective • management did not establish an effective safety culture for staff.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659D575-37B7-4A6C-952B-5A59009FB0C5}"/>
              </a:ext>
            </a:extLst>
          </p:cNvPr>
          <p:cNvSpPr txBox="1"/>
          <p:nvPr/>
        </p:nvSpPr>
        <p:spPr>
          <a:xfrm>
            <a:off x="1548595" y="5721220"/>
            <a:ext cx="6585260" cy="9694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1" dirty="0"/>
              <a:t>Conclusion</a:t>
            </a:r>
          </a:p>
          <a:p>
            <a:pPr>
              <a:spcAft>
                <a:spcPts val="600"/>
              </a:spcAft>
            </a:pPr>
            <a:r>
              <a:rPr lang="en-US" sz="1200" dirty="0"/>
              <a:t>Poor safety culture in the organization • No maintenance records kept• procedural non-compliance by staff• supervisors and management accepted bad behaviors • conflict between commercial pressures and accomplishment of the work  </a:t>
            </a:r>
            <a:endParaRPr lang="en-ZA" sz="12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8A0F0B4-11F0-412B-9C5C-A24B700989A0}"/>
              </a:ext>
            </a:extLst>
          </p:cNvPr>
          <p:cNvSpPr txBox="1"/>
          <p:nvPr/>
        </p:nvSpPr>
        <p:spPr>
          <a:xfrm>
            <a:off x="2801645" y="64603"/>
            <a:ext cx="68605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dirty="0"/>
              <a:t>Some lessons from the aviation industry</a:t>
            </a:r>
            <a:endParaRPr lang="en-ZA" sz="32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6099158-151F-4D67-B0EF-31F45674273A}"/>
              </a:ext>
            </a:extLst>
          </p:cNvPr>
          <p:cNvSpPr txBox="1"/>
          <p:nvPr/>
        </p:nvSpPr>
        <p:spPr>
          <a:xfrm>
            <a:off x="8556085" y="5103357"/>
            <a:ext cx="3049168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ZA" dirty="0">
                <a:hlinkClick r:id="rId6"/>
              </a:rPr>
              <a:t>www.mhiriskengineers.com</a:t>
            </a:r>
            <a:endParaRPr lang="en-ZA" dirty="0"/>
          </a:p>
          <a:p>
            <a:pPr>
              <a:spcAft>
                <a:spcPts val="600"/>
              </a:spcAft>
            </a:pPr>
            <a:r>
              <a:rPr lang="en-ZA" dirty="0">
                <a:solidFill>
                  <a:srgbClr val="00B0F0"/>
                </a:solidFill>
              </a:rPr>
              <a:t>Major Hazard Safety Engineers</a:t>
            </a:r>
          </a:p>
        </p:txBody>
      </p:sp>
      <p:pic>
        <p:nvPicPr>
          <p:cNvPr id="24" name="Picture 23" descr="A picture containing logo&#10;&#10;Description automatically generated">
            <a:extLst>
              <a:ext uri="{FF2B5EF4-FFF2-40B4-BE49-F238E27FC236}">
                <a16:creationId xmlns:a16="http://schemas.microsoft.com/office/drawing/2014/main" id="{C35813B5-CC96-4144-9272-0333FD40F7D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0074" y="5862141"/>
            <a:ext cx="2282441" cy="918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020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143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Terrence Moothusamy</dc:creator>
  <cp:lastModifiedBy>VTA Digital Solutions</cp:lastModifiedBy>
  <cp:revision>1</cp:revision>
  <dcterms:created xsi:type="dcterms:W3CDTF">2020-11-18T08:05:48Z</dcterms:created>
  <dcterms:modified xsi:type="dcterms:W3CDTF">2024-04-30T07:02:42Z</dcterms:modified>
</cp:coreProperties>
</file>